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9926638" cy="6797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pPr>
              <a:defRPr/>
            </a:pPr>
            <a:fld id="{0BE452D9-A400-4BF1-B662-3397871286D3}" type="datetimeFigureOut">
              <a:rPr lang="ru-RU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2664" y="3271382"/>
            <a:ext cx="7941310" cy="2676583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pPr>
              <a:defRPr/>
            </a:pPr>
            <a:fld id="{995CD62D-E386-4F13-B09F-DC5D7DC6CAB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/>
              <a:t>Далее я более подробно остановлюсь на всех компонентах ИОС, которые надо отразить на своих сайтах.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5CD62D-E386-4F13-B09F-DC5D7DC6CABD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Определение взято из ФГОС, и вы его прекрасно все знаете. Поэтому, мы предлагаем информацию 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D62D-E386-4F13-B09F-DC5D7DC6CA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4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/>
              <a:t>Мы Вам предлагаем размещать</a:t>
            </a:r>
            <a:r>
              <a:rPr lang="ru-RU" baseline="0" dirty="0" smtClean="0"/>
              <a:t> информацию в подраздел сайта «Материально-техническое обеспечение и оснащенность образовательного процесса</a:t>
            </a:r>
          </a:p>
          <a:p>
            <a:pPr>
              <a:defRPr/>
            </a:pPr>
            <a:r>
              <a:rPr lang="ru-RU" baseline="0" dirty="0" smtClean="0"/>
              <a:t>Вы его заполняли все, там есть блок, который на слайде выделен красным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5CD62D-E386-4F13-B09F-DC5D7DC6CABD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компонентов ИОС вы должны обеспечить доступ ко всем этим компонентам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D62D-E386-4F13-B09F-DC5D7DC6CA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0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D62D-E386-4F13-B09F-DC5D7DC6CA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Grp="1" noChangeArrowheads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0"/>
          <p:cNvSpPr>
            <a:spLocks noGrp="1" noChangeArrowheads="1"/>
          </p:cNvSpPr>
          <p:nvPr userDrawn="1"/>
        </p:nvSpPr>
        <p:spPr bwMode="auto">
          <a:xfrm>
            <a:off x="1309514" y="1839834"/>
            <a:ext cx="4011787" cy="131432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1"/>
          <p:cNvSpPr>
            <a:spLocks noGrp="1" noChangeArrowheads="1"/>
          </p:cNvSpPr>
          <p:nvPr userDrawn="1"/>
        </p:nvSpPr>
        <p:spPr bwMode="auto">
          <a:xfrm>
            <a:off x="6567030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2"/>
          <p:cNvSpPr>
            <a:spLocks noGrp="1" noChangeArrowheads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63"/>
          <p:cNvSpPr>
            <a:spLocks noGrp="1" noChangeArrowheads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5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5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Grp="1" noChangeArrowheads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/>
          <p:cNvSpPr>
            <a:spLocks noGrp="1" noChangeArrowheads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/>
          <p:cNvSpPr>
            <a:spLocks noGrp="1" noChangeArrowheads="1"/>
          </p:cNvSpPr>
          <p:nvPr userDrawn="1"/>
        </p:nvSpPr>
        <p:spPr bwMode="auto">
          <a:xfrm>
            <a:off x="1637456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ru-RU"/>
              <a:t>13.09.2023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edu.ru/" TargetMode="External"/><Relationship Id="rId2" Type="http://schemas.openxmlformats.org/officeDocument/2006/relationships/hyperlink" Target="https://school.nso.ru/journal-portfolio-action/view.portfolio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.nso.ru/journal-schedule-action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sv@edu54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1333920/#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ck.ru/35fM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1333920/#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12-uray.gosuslugi.ru/netcat_files/190/2642/Polozhenie_ob_elektronnoy_informatsionno_obrazovatel_noy_srede.pdf" TargetMode="External"/><Relationship Id="rId2" Type="http://schemas.openxmlformats.org/officeDocument/2006/relationships/hyperlink" Target="https://r1.nubex.ru/s2195-28f/f8435_0c/&#1055;&#1086;&#1083;&#1086;&#1078;&#1077;&#1085;&#1080;&#1077;%20&#1086;&#1073;%20&#1101;&#1083;&#1077;&#1082;&#1090;&#1088;&#1086;&#1085;&#1085;&#1086;&#1081;%20&#1080;&#1085;&#1092;&#1086;&#1088;&#1084;&#1072;&#1094;&#1080;&#1086;&#1085;&#1085;&#1086;-&#1086;&#1073;&#1088;&#1072;&#1079;&#1086;&#1074;&#1072;&#1090;&#1077;&#1083;&#1100;&#1085;&#1086;&#1081;%20&#1089;&#1088;&#1077;&#1076;&#1099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ol.nso.ru/authorize" TargetMode="External"/><Relationship Id="rId4" Type="http://schemas.openxmlformats.org/officeDocument/2006/relationships/hyperlink" Target="https://myschool.edu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hool.nso.ru/online-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lib.edu54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help/faq/login_child/10238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chool.nso.ru/online-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1000">
              <a:schemeClr val="accent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008" y="311064"/>
            <a:ext cx="1113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Показатель АП1</a:t>
            </a:r>
            <a:endParaRPr lang="ru-RU" sz="2800" b="1" dirty="0"/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«Наличие  электронной информационно-образовательной среды»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60585" y="1967619"/>
            <a:ext cx="9614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Оценивается в 5 баллов и присваивается значение «Имеется», если на сайте организации среднего общего образования представлены не менее четырех компонентов электронной информационно-образовательной среды (ЭИОС)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9108" y="5566522"/>
            <a:ext cx="10357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Информация по ЭОИС должна быть актуальна в период проведения </a:t>
            </a:r>
            <a:r>
              <a:rPr lang="ru-RU" sz="2000" b="1" dirty="0" err="1" smtClean="0"/>
              <a:t>аккредитационного</a:t>
            </a:r>
            <a:r>
              <a:rPr lang="ru-RU" sz="2000" b="1" dirty="0" smtClean="0"/>
              <a:t> мониторинга (доступ к компонентам ЭИОС подтверждается ссылками на соответствующие разделы официального сайта </a:t>
            </a:r>
            <a:r>
              <a:rPr lang="ru-RU" sz="2000" b="1" dirty="0" smtClean="0"/>
              <a:t>организации)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9108" y="4063721"/>
            <a:ext cx="983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Источники данных, необходимые для расчета АП1: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Официальный сайт организации среднего общего образования (организация) в сети Интернет;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ФГИС «Моя школа»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850540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/>
              <a:t>5. Наличие доступа к электронному портфолио обучающихся</a:t>
            </a:r>
          </a:p>
        </p:txBody>
      </p:sp>
      <p:sp>
        <p:nvSpPr>
          <p:cNvPr id="1647986074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lang="ru-RU" sz="2800" b="0" i="0" u="sng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2" tooltip="https://school.nso.ru/journal-portfolio-action/view.portfolio/"/>
              </a:rPr>
              <a:t>https://school.nso.ru/journal-portfolio-action/view.portfolio/</a:t>
            </a:r>
            <a:r>
              <a:rPr lang="ru-RU" sz="28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2049936290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lang="ru-RU" sz="2800" b="0" i="0" u="sng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3" tooltip="https://student.edu.ru/"/>
              </a:rPr>
              <a:t>https://student.edu.ru/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17475684" name="Рисунок 1747568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3541" y="2715135"/>
            <a:ext cx="4916912" cy="3692322"/>
          </a:xfrm>
          <a:prstGeom prst="rect">
            <a:avLst/>
          </a:prstGeom>
        </p:spPr>
      </p:pic>
      <p:pic>
        <p:nvPicPr>
          <p:cNvPr id="1051246475" name="Рисунок 105124647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860820" y="2715135"/>
            <a:ext cx="6291947" cy="2996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4627175" name="Заголовок 1"/>
          <p:cNvSpPr>
            <a:spLocks noGrp="1"/>
          </p:cNvSpPr>
          <p:nvPr>
            <p:ph type="title"/>
          </p:nvPr>
        </p:nvSpPr>
        <p:spPr bwMode="auto">
          <a:xfrm>
            <a:off x="74927" y="165516"/>
            <a:ext cx="11507471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sz="2800"/>
              <a:t>6. Наличие доступа к учебному плану, рабочим программам учебных предметов, учебных курсов (в том числе внеурочной деятельности), учебных модулей среднего общего образования</a:t>
            </a:r>
            <a:endParaRPr/>
          </a:p>
        </p:txBody>
      </p:sp>
      <p:sp>
        <p:nvSpPr>
          <p:cNvPr id="974553965" name="Объект 3"/>
          <p:cNvSpPr>
            <a:spLocks noGrp="1"/>
          </p:cNvSpPr>
          <p:nvPr>
            <p:ph sz="half" idx="2"/>
          </p:nvPr>
        </p:nvSpPr>
        <p:spPr bwMode="auto">
          <a:xfrm>
            <a:off x="204392" y="1516601"/>
            <a:ext cx="11378003" cy="5136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/>
              <a:t>Подраздел «Образование» раздела «Сведения об образовательной организации</a:t>
            </a:r>
          </a:p>
          <a:p>
            <a:pPr>
              <a:defRPr/>
            </a:pPr>
            <a:r>
              <a:rPr/>
              <a:t>Раздел «Расписание» ГИС НСО «Электронная школа» - </a:t>
            </a:r>
            <a:r>
              <a:rPr lang="ru-RU" sz="2800" b="0" i="0" u="sng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2" tooltip="https://school.nso.ru/journal-schedule-action"/>
              </a:rPr>
              <a:t>https://school.nso.ru/journal-schedule-action</a:t>
            </a:r>
            <a:r>
              <a:rPr/>
              <a:t> </a:t>
            </a:r>
          </a:p>
          <a:p>
            <a:pPr>
              <a:defRPr/>
            </a:pPr>
            <a:r>
              <a:rPr/>
              <a:t>Расписание учителя в личном профиле ФГИС «Моя школа»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47779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7. Личный кабинет в ФГИС «Моя школа»</a:t>
            </a:r>
          </a:p>
        </p:txBody>
      </p:sp>
      <p:sp>
        <p:nvSpPr>
          <p:cNvPr id="837123786" name="Объект 2"/>
          <p:cNvSpPr>
            <a:spLocks noGrp="1"/>
          </p:cNvSpPr>
          <p:nvPr>
            <p:ph sz="half" idx="1"/>
          </p:nvPr>
        </p:nvSpPr>
        <p:spPr bwMode="auto">
          <a:xfrm>
            <a:off x="165437" y="1565031"/>
            <a:ext cx="4951686" cy="504880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sz="2000" dirty="0" err="1"/>
              <a:t>Реестр</a:t>
            </a:r>
            <a:r>
              <a:rPr sz="2000" dirty="0"/>
              <a:t> </a:t>
            </a:r>
            <a:r>
              <a:rPr sz="2000" dirty="0" err="1"/>
              <a:t>школ</a:t>
            </a:r>
            <a:r>
              <a:rPr sz="2000" dirty="0"/>
              <a:t> ФГИС «</a:t>
            </a:r>
            <a:r>
              <a:rPr sz="2000" dirty="0" err="1"/>
              <a:t>Моя</a:t>
            </a:r>
            <a:r>
              <a:rPr sz="2000" dirty="0"/>
              <a:t> </a:t>
            </a:r>
            <a:r>
              <a:rPr sz="2000" dirty="0" err="1"/>
              <a:t>школа</a:t>
            </a:r>
            <a:r>
              <a:rPr sz="2000" dirty="0"/>
              <a:t>»</a:t>
            </a:r>
          </a:p>
          <a:p>
            <a:pPr marL="0" indent="0" algn="ctr">
              <a:buFont typeface="Arial"/>
              <a:buNone/>
              <a:defRPr/>
            </a:pPr>
            <a:endParaRPr sz="2000" dirty="0"/>
          </a:p>
          <a:p>
            <a:pPr marL="0" indent="0" algn="ctr">
              <a:buFont typeface="Arial"/>
              <a:buNone/>
              <a:defRPr/>
            </a:pPr>
            <a:r>
              <a:rPr sz="2000" dirty="0" err="1"/>
              <a:t>или</a:t>
            </a:r>
            <a:endParaRPr sz="2000" dirty="0"/>
          </a:p>
          <a:p>
            <a:pPr marL="0" indent="0" algn="ctr">
              <a:buFont typeface="Arial"/>
              <a:buNone/>
              <a:defRPr/>
            </a:pPr>
            <a:endParaRPr sz="2000" dirty="0"/>
          </a:p>
          <a:p>
            <a:pPr>
              <a:defRPr/>
            </a:pPr>
            <a:r>
              <a:rPr sz="2000" dirty="0" err="1"/>
              <a:t>Скриншот</a:t>
            </a:r>
            <a:r>
              <a:rPr sz="2000" dirty="0"/>
              <a:t> </a:t>
            </a:r>
            <a:r>
              <a:rPr sz="2000" dirty="0" err="1"/>
              <a:t>личного</a:t>
            </a:r>
            <a:r>
              <a:rPr sz="2000" dirty="0"/>
              <a:t> </a:t>
            </a:r>
            <a:r>
              <a:rPr sz="2000" dirty="0" err="1"/>
              <a:t>кабинета</a:t>
            </a:r>
            <a:r>
              <a:rPr sz="2000" dirty="0"/>
              <a:t> </a:t>
            </a:r>
            <a:r>
              <a:rPr sz="2000" dirty="0" err="1"/>
              <a:t>из</a:t>
            </a:r>
            <a:r>
              <a:rPr sz="2000" dirty="0"/>
              <a:t> ЕТД (</a:t>
            </a:r>
            <a:r>
              <a:rPr sz="2000" dirty="0" err="1"/>
              <a:t>единой</a:t>
            </a:r>
            <a:r>
              <a:rPr sz="2000" dirty="0"/>
              <a:t> </a:t>
            </a:r>
            <a:r>
              <a:rPr sz="2000" dirty="0" err="1"/>
              <a:t>точки</a:t>
            </a:r>
            <a:r>
              <a:rPr sz="2000" dirty="0"/>
              <a:t> </a:t>
            </a:r>
            <a:r>
              <a:rPr sz="2000" dirty="0" err="1"/>
              <a:t>доступа</a:t>
            </a:r>
            <a:r>
              <a:rPr lang="en-US" sz="2000" dirty="0"/>
              <a:t>)</a:t>
            </a:r>
            <a:r>
              <a:rPr sz="2000" dirty="0"/>
              <a:t> ФГИС «</a:t>
            </a:r>
            <a:r>
              <a:rPr sz="2000" dirty="0" err="1"/>
              <a:t>Моя</a:t>
            </a:r>
            <a:r>
              <a:rPr sz="2000" dirty="0"/>
              <a:t> </a:t>
            </a:r>
            <a:r>
              <a:rPr sz="2000" dirty="0" err="1"/>
              <a:t>школа</a:t>
            </a:r>
            <a:r>
              <a:rPr sz="2000" dirty="0"/>
              <a:t>»</a:t>
            </a:r>
          </a:p>
          <a:p>
            <a:pPr marL="0" indent="0" algn="ctr">
              <a:buFont typeface="Arial"/>
              <a:buNone/>
              <a:defRPr/>
            </a:pPr>
            <a:endParaRPr sz="2000" dirty="0"/>
          </a:p>
          <a:p>
            <a:pPr marL="0" indent="0" algn="ctr">
              <a:buFont typeface="Arial"/>
              <a:buNone/>
              <a:defRPr/>
            </a:pPr>
            <a:r>
              <a:rPr sz="2000" dirty="0" err="1"/>
              <a:t>или</a:t>
            </a:r>
            <a:endParaRPr sz="2000" dirty="0"/>
          </a:p>
          <a:p>
            <a:pPr marL="0" indent="0" algn="ctr">
              <a:buFont typeface="Arial"/>
              <a:buNone/>
              <a:defRPr/>
            </a:pPr>
            <a:endParaRPr sz="2000" dirty="0"/>
          </a:p>
          <a:p>
            <a:pPr>
              <a:defRPr/>
            </a:pPr>
            <a:r>
              <a:rPr sz="2000" dirty="0" err="1"/>
              <a:t>Скриншот</a:t>
            </a:r>
            <a:r>
              <a:rPr sz="2000" dirty="0"/>
              <a:t> </a:t>
            </a:r>
            <a:r>
              <a:rPr lang="ru-RU" sz="2000" dirty="0" smtClean="0"/>
              <a:t>раздела «Личная информация» из </a:t>
            </a:r>
            <a:r>
              <a:rPr sz="2000" dirty="0" err="1" smtClean="0"/>
              <a:t>кабинета</a:t>
            </a:r>
            <a:r>
              <a:rPr sz="2000" dirty="0" smtClean="0"/>
              <a:t> </a:t>
            </a:r>
            <a:r>
              <a:rPr sz="2000" dirty="0" err="1" smtClean="0"/>
              <a:t>администратора</a:t>
            </a:r>
            <a:r>
              <a:rPr lang="ru-RU" sz="2000" dirty="0" smtClean="0"/>
              <a:t> ФГИС «Моя школа»</a:t>
            </a:r>
            <a:endParaRPr sz="2000" dirty="0"/>
          </a:p>
        </p:txBody>
      </p:sp>
      <p:sp>
        <p:nvSpPr>
          <p:cNvPr id="1531910084" name="Объект 3"/>
          <p:cNvSpPr>
            <a:spLocks noGrp="1"/>
          </p:cNvSpPr>
          <p:nvPr>
            <p:ph sz="half" idx="2"/>
          </p:nvPr>
        </p:nvSpPr>
        <p:spPr bwMode="auto">
          <a:xfrm>
            <a:off x="517229" y="5681584"/>
            <a:ext cx="5417579" cy="73980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47500" lnSpcReduction="20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buFont typeface="Arial"/>
              <a:buNone/>
              <a:defRPr/>
            </a:pPr>
            <a:r>
              <a:rPr b="1" dirty="0" err="1"/>
              <a:t>Контакт</a:t>
            </a:r>
            <a:r>
              <a:rPr b="1" dirty="0"/>
              <a:t> </a:t>
            </a:r>
            <a:r>
              <a:rPr b="1" dirty="0" err="1"/>
              <a:t>для</a:t>
            </a:r>
            <a:r>
              <a:rPr b="1" dirty="0"/>
              <a:t> </a:t>
            </a:r>
            <a:r>
              <a:rPr b="1" dirty="0" err="1" smtClean="0"/>
              <a:t>справок</a:t>
            </a:r>
            <a:r>
              <a:rPr lang="ru-RU" b="1" dirty="0" smtClean="0"/>
              <a:t> по ФГИС «Моя школа» </a:t>
            </a:r>
            <a:r>
              <a:rPr dirty="0" smtClean="0"/>
              <a:t>:</a:t>
            </a:r>
            <a:endParaRPr lang="ru-RU" dirty="0" smtClean="0"/>
          </a:p>
          <a:p>
            <a:pPr marL="0" indent="0">
              <a:buFont typeface="Arial"/>
              <a:buNone/>
              <a:defRPr/>
            </a:pPr>
            <a:r>
              <a:rPr dirty="0" smtClean="0"/>
              <a:t> </a:t>
            </a:r>
            <a:r>
              <a:rPr dirty="0"/>
              <a:t>Масюкова Мария Викторовна, </a:t>
            </a:r>
            <a:r>
              <a:rPr dirty="0" err="1"/>
              <a:t>начальник</a:t>
            </a:r>
            <a:r>
              <a:rPr dirty="0"/>
              <a:t> управления </a:t>
            </a:r>
            <a:r>
              <a:rPr dirty="0" err="1"/>
              <a:t>обеспечения</a:t>
            </a:r>
            <a:r>
              <a:rPr dirty="0"/>
              <a:t> </a:t>
            </a:r>
            <a:r>
              <a:rPr lang="en-US" dirty="0"/>
              <a:t>IT </a:t>
            </a:r>
            <a:r>
              <a:rPr lang="ru-RU" dirty="0"/>
              <a:t>ГАУ ДПО НСО НИПКиПРО</a:t>
            </a:r>
            <a:endParaRPr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3495800 </a:t>
            </a:r>
            <a:r>
              <a:rPr lang="ru-RU" dirty="0"/>
              <a:t>(доп.203)</a:t>
            </a:r>
            <a:endParaRPr dirty="0"/>
          </a:p>
          <a:p>
            <a:pPr>
              <a:defRPr/>
            </a:pPr>
            <a:r>
              <a:rPr lang="en-US" u="sng" dirty="0">
                <a:hlinkClick r:id="rId3" tooltip="http://masv@edu54.ru"/>
              </a:rPr>
              <a:t>masv@edu54.ru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567406749" name="Рисунок 15674067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02159" y="1287609"/>
            <a:ext cx="7130688" cy="1888318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850387749" name="Рисунок 185038774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95999" y="3175927"/>
            <a:ext cx="4883405" cy="2875559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2" name="TextBox 1"/>
          <p:cNvSpPr txBox="1"/>
          <p:nvPr/>
        </p:nvSpPr>
        <p:spPr>
          <a:xfrm>
            <a:off x="6409692" y="6098222"/>
            <a:ext cx="507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есть личный кабинет во ФГИС «Моя школа» то все «Зачтено»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Информационно-образовательная среда</a:t>
            </a:r>
            <a:endParaRPr lang="ru-RU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«...37.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Учебно-методические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условия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, в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том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числе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условия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информационного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обеспечения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.</a:t>
            </a:r>
            <a:endParaRPr sz="2000" dirty="0"/>
          </a:p>
          <a:p>
            <a:pPr marL="0" indent="0">
              <a:buFont typeface="Arial"/>
              <a:buNone/>
              <a:defRPr/>
            </a:pP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37.1.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Условия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информационного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обеспечения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реализации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программы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основного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общего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образования, в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том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числе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адаптированной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,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должны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обеспечиваться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также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современной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информационно-образовательной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средой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.</a:t>
            </a:r>
            <a:endParaRPr sz="2000" dirty="0"/>
          </a:p>
          <a:p>
            <a:pPr marL="0" indent="0">
              <a:buFont typeface="Arial"/>
              <a:buNone/>
              <a:defRPr/>
            </a:pP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Информационно-образовательная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среда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Организации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включает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комплекс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информационных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образовательных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ресурсов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, в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том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числе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цифровые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образовательные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ресурсы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,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совокупность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технологических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средств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ИКТ: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компьютеры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,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иное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ИКТ-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оборудование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,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коммуникационные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каналы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,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систему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современных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педагогических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технологий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,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обеспечивающих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обучение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в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современной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информационно-образовательной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среде</a:t>
            </a:r>
            <a:r>
              <a:rPr sz="20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...»</a:t>
            </a:r>
            <a:endParaRPr sz="2000" dirty="0"/>
          </a:p>
          <a:p>
            <a:pPr marL="0" indent="0">
              <a:buFont typeface="Arial"/>
              <a:buNone/>
              <a:defRPr/>
            </a:pPr>
            <a:r>
              <a:rPr sz="2000" b="1" dirty="0"/>
              <a:t>(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п.37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Федерального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государственного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образовательного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стандарта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основного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общего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образования</a:t>
            </a:r>
            <a:r>
              <a:rPr sz="2000" b="1" dirty="0"/>
              <a:t>. </a:t>
            </a:r>
            <a:r>
              <a:rPr sz="2000" b="1" dirty="0" err="1"/>
              <a:t>Утвержден</a:t>
            </a:r>
            <a:r>
              <a:rPr sz="2000" b="1" dirty="0"/>
              <a:t> </a:t>
            </a:r>
            <a:r>
              <a:rPr sz="2000" b="1" u="sng" dirty="0" err="1">
                <a:solidFill>
                  <a:schemeClr val="hlink"/>
                </a:solidFill>
                <a:hlinkClick r:id="rId3" tooltip="https://www.garant.ru/products/ipo/prime/doc/401333920/#0"/>
              </a:rPr>
              <a:t>приказом</a:t>
            </a:r>
            <a:r>
              <a:rPr sz="2000" b="1" dirty="0"/>
              <a:t> 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Министерства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просвещения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Российской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Федерации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от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31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мая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2021 г. № 287</a:t>
            </a:r>
            <a:r>
              <a:rPr sz="2000" b="1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56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/>
              <a:t>Главная страница подраздела «Материально-техническое обеспечение и оснащенность образовательного процесса»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04392" y="1923495"/>
            <a:ext cx="11809150" cy="48407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 lnSpcReduction="120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2800" b="1" dirty="0"/>
              <a:t>Должна содержать сведения:</a:t>
            </a:r>
            <a:endParaRPr sz="2800" b="1" dirty="0"/>
          </a:p>
          <a:p>
            <a:pPr>
              <a:defRPr/>
            </a:pPr>
            <a:r>
              <a:rPr lang="ru-RU" sz="2800" dirty="0"/>
              <a:t>об оборудованных учебных кабинетах;</a:t>
            </a:r>
            <a:endParaRPr sz="2800" dirty="0"/>
          </a:p>
          <a:p>
            <a:pPr>
              <a:defRPr/>
            </a:pPr>
            <a:r>
              <a:rPr lang="ru-RU" sz="2800" dirty="0"/>
              <a:t>...</a:t>
            </a:r>
            <a:endParaRPr sz="2800" dirty="0"/>
          </a:p>
          <a:p>
            <a:pPr>
              <a:defRPr/>
            </a:pPr>
            <a:r>
              <a:rPr lang="ru-RU" sz="2800" b="1" dirty="0"/>
              <a:t>о библиотеке(ах);</a:t>
            </a:r>
            <a:endParaRPr sz="2800" b="1" dirty="0"/>
          </a:p>
          <a:p>
            <a:pPr>
              <a:defRPr/>
            </a:pPr>
            <a:r>
              <a:rPr lang="ru-RU" sz="2800" dirty="0"/>
              <a:t>...</a:t>
            </a:r>
            <a:endParaRPr sz="2800" dirty="0"/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о доступе к информационным системам и информационно-коммуникационным сетям;</a:t>
            </a:r>
            <a:endParaRPr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b="1" dirty="0"/>
              <a:t>об электронных образовательных ресурсах, к которым обеспечивается доступ обучающихся, в том числе:</a:t>
            </a:r>
            <a:endParaRPr sz="2800" b="1" dirty="0"/>
          </a:p>
          <a:p>
            <a:pPr>
              <a:buFont typeface="Arial"/>
              <a:buChar char="–"/>
              <a:defRPr/>
            </a:pPr>
            <a:r>
              <a:rPr lang="ru-RU" sz="2800" b="1" dirty="0"/>
              <a:t>о собственных электронных образовательных ресурсах (при наличии);</a:t>
            </a:r>
            <a:endParaRPr sz="2800" b="1" dirty="0"/>
          </a:p>
          <a:p>
            <a:pPr>
              <a:buFont typeface="Arial"/>
              <a:buChar char="–"/>
              <a:defRPr/>
            </a:pPr>
            <a:r>
              <a:rPr lang="ru-RU" sz="2800" b="1" dirty="0"/>
              <a:t>о сторонних электронных и информационных ресурсах (при наличии)</a:t>
            </a:r>
            <a:endParaRPr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545717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570252" indent="-570252">
              <a:buAutoNum type="arabicPeriod"/>
              <a:defRPr/>
            </a:pPr>
            <a:r>
              <a:rPr/>
              <a:t>Доступ к сети «Интернет»</a:t>
            </a:r>
          </a:p>
        </p:txBody>
      </p:sp>
      <p:sp>
        <p:nvSpPr>
          <p:cNvPr id="2021207048" name="Объект 2"/>
          <p:cNvSpPr>
            <a:spLocks noGrp="1"/>
          </p:cNvSpPr>
          <p:nvPr>
            <p:ph idx="1"/>
          </p:nvPr>
        </p:nvSpPr>
        <p:spPr bwMode="auto">
          <a:xfrm>
            <a:off x="204392" y="1229927"/>
            <a:ext cx="11698179" cy="548381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r>
              <a:rPr sz="2000" b="1">
                <a:solidFill>
                  <a:schemeClr val="tx1"/>
                </a:solidFill>
              </a:rPr>
              <a:t>Наличие доступа к сети «Интернет» подтверждается соответствующим договором или актами выполненных работ:</a:t>
            </a:r>
            <a:endParaRPr sz="200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Срок предоставления ЕСПД (единой сети передачи данных) образовательным организациям – </a:t>
            </a:r>
            <a:r>
              <a:rPr lang="ru-RU" sz="20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01.09.2023 по 31.12.2023 года</a:t>
            </a:r>
            <a:endParaRPr sz="2000" b="1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  <a:defRPr/>
            </a:pPr>
            <a:endParaRPr sz="2000">
              <a:solidFill>
                <a:schemeClr val="tx1"/>
              </a:solidFill>
            </a:endParaRPr>
          </a:p>
          <a:p>
            <a:pPr marL="250835" indent="-250835">
              <a:buFont typeface="Arial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ГОСУДАРСТВЕННЫЙ КОНТРАКТ № 071/23/89 от 31 августа 2023 года (на оказание государственным и муниципальным образовательным организациям, реализующим образовательные программы общего образования и среднего профессионального образования ... услуг по предоставлению с использованием единой сети передачи данных доступа к государственным, муниципальным, иным информационным системам и к информационно-телекоммуникационной сети «Интернет»...; по организации подключения к единой сети передачи данных образовательных организаций ..., по передаче данных при осуществлении доступа к этой сети</a:t>
            </a:r>
            <a:r>
              <a:rPr sz="2000">
                <a:solidFill>
                  <a:schemeClr val="tx1"/>
                </a:solidFill>
              </a:rPr>
              <a:t>)</a:t>
            </a:r>
            <a:endParaRPr/>
          </a:p>
          <a:p>
            <a:pPr marL="250835" indent="-250835">
              <a:buFont typeface="Arial"/>
              <a:buAutoNum type="arabicPeriod"/>
              <a:defRPr/>
            </a:pPr>
            <a:endParaRPr sz="2000">
              <a:solidFill>
                <a:schemeClr val="tx1"/>
              </a:solidFill>
            </a:endParaRPr>
          </a:p>
          <a:p>
            <a:pPr marL="250835" indent="-250835">
              <a:buFont typeface="Arial"/>
              <a:buAutoNum type="arabicPeriod"/>
              <a:defRPr/>
            </a:pPr>
            <a:r>
              <a:rPr lang="ru-RU" sz="2000">
                <a:solidFill>
                  <a:schemeClr val="tx1"/>
                </a:solidFill>
              </a:rPr>
              <a:t>Информационное письмо Министерства цифрового развития, связи и массовых коммуникаций Российской Федерации № ДК-П19-3-070-221006 от 05.09.2023 года</a:t>
            </a:r>
            <a:endParaRPr sz="2000">
              <a:solidFill>
                <a:schemeClr val="tx1"/>
              </a:solidFill>
            </a:endParaRPr>
          </a:p>
          <a:p>
            <a:pPr>
              <a:defRPr/>
            </a:pPr>
            <a:endParaRPr sz="20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</a:rPr>
              <a:t>Ссылка на скачивание документов -</a:t>
            </a:r>
            <a:r>
              <a:rPr lang="ru-RU" sz="2000"/>
              <a:t> </a:t>
            </a:r>
            <a:r>
              <a:rPr lang="ru-RU" sz="20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clck.ru/35fMrS"/>
              </a:rPr>
              <a:t>https://clck.ru/35fMrS</a:t>
            </a:r>
            <a:r>
              <a:rPr lang="ru-RU" sz="2000"/>
              <a:t> </a:t>
            </a:r>
            <a:endParaRPr sz="2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575632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Документы о доступе к сети «Интернет»</a:t>
            </a:r>
            <a:endParaRPr/>
          </a:p>
        </p:txBody>
      </p:sp>
      <p:pic>
        <p:nvPicPr>
          <p:cNvPr id="1820147367" name="Рисунок 182014736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80393" y="1217373"/>
            <a:ext cx="3859824" cy="5358845"/>
          </a:xfrm>
          <a:prstGeom prst="rect">
            <a:avLst/>
          </a:prstGeom>
        </p:spPr>
      </p:pic>
      <p:pic>
        <p:nvPicPr>
          <p:cNvPr id="1545757427" name="Рисунок 15457574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5998" y="1217373"/>
            <a:ext cx="4245301" cy="5582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9319222" name="Заголовок 1"/>
          <p:cNvSpPr>
            <a:spLocks noGrp="1"/>
          </p:cNvSpPr>
          <p:nvPr>
            <p:ph type="title"/>
          </p:nvPr>
        </p:nvSpPr>
        <p:spPr bwMode="auto">
          <a:xfrm>
            <a:off x="37935" y="274636"/>
            <a:ext cx="11544462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4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2. Локальный нормативный акт об электронной информационно-образовательной </a:t>
            </a:r>
            <a:r>
              <a:rPr lang="ru-RU" sz="4400" b="0" i="0" u="none" strike="noStrike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среде </a:t>
            </a:r>
            <a:br>
              <a:rPr lang="ru-RU" sz="4400" b="0" i="0" u="none" strike="noStrike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lang="ru-RU" sz="2200" b="0" i="0" u="none" strike="noStrike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(положение об ЭИОС)</a:t>
            </a:r>
            <a:endParaRPr sz="2200" dirty="0"/>
          </a:p>
        </p:txBody>
      </p:sp>
      <p:sp>
        <p:nvSpPr>
          <p:cNvPr id="1977901799" name="Объект 2"/>
          <p:cNvSpPr>
            <a:spLocks noGrp="1"/>
          </p:cNvSpPr>
          <p:nvPr>
            <p:ph idx="1"/>
          </p:nvPr>
        </p:nvSpPr>
        <p:spPr bwMode="auto">
          <a:xfrm>
            <a:off x="398590" y="1600200"/>
            <a:ext cx="11596457" cy="518751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10000"/>
          </a:bodyPr>
          <a:lstStyle/>
          <a:p>
            <a:pPr marL="0" indent="0">
              <a:buFont typeface="Arial"/>
              <a:buNone/>
              <a:defRPr/>
            </a:pP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«35.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Общесистемные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требования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к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реализации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основного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общего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образования.</a:t>
            </a:r>
            <a:endParaRPr sz="1200" b="0" i="0" u="none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...35.3.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реализации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основного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общего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образования,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числе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адаптированной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каждому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обучающемуся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родителям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(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законным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представителям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)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несовершеннолетнего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обучающегося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течение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всего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периода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должен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быть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обеспечен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доступ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к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информационно-образовательной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Организации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Информационно-образовательная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среда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Организации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должна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обеспечивать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>
              <a:defRPr/>
            </a:pPr>
            <a:r>
              <a:rPr sz="1200" b="1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доступ</a:t>
            </a:r>
            <a:r>
              <a:rPr sz="1200" b="1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планам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рабочим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программам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предметов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курсов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(в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том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числе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внеурочной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деятельности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),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модулей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изданиям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ресурсам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указанным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рабочих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программах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предметов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курсов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(в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числе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внеурочной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деятельности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),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модулей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ходе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процесса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результатах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промежуточной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государственной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итоговой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аттестации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обучающихся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;</a:t>
            </a:r>
            <a:endParaRPr sz="1200" dirty="0">
              <a:latin typeface="Calibri"/>
              <a:cs typeface="Calibri"/>
            </a:endParaRPr>
          </a:p>
          <a:p>
            <a:pPr>
              <a:defRPr/>
            </a:pP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доступ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к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расписании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проведения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занятий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процедурах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критериях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оценки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результатов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;</a:t>
            </a:r>
            <a:endParaRPr sz="1200" dirty="0">
              <a:latin typeface="Calibri"/>
              <a:cs typeface="Calibri"/>
            </a:endParaRPr>
          </a:p>
          <a:p>
            <a:pPr>
              <a:defRPr/>
            </a:pP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возможность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использования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современных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ИКТ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реализации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основного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общего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образования,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числе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использование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имеющихся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средств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воспитания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виде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ресурсов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средств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определения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уровня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знаний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оценки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компетенций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а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также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объектов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необходимых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для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организации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деятельности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с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применением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дистанционных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технологий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объективного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оценивания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знаний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умений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навыков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достижений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обучающихся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1200" b="1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Доступ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к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информационным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ресурсам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информационно-образовательной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среды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Организации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обеспечивается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том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числе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посредством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сети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Интернет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</a:t>
            </a:r>
            <a:endParaRPr sz="1200" u="sng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35.4.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случае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реализации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основного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общего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образования,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числе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адаптированной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с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применением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дистанционных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технологий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каждый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обучающийся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течение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всего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периода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должен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быть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обеспечен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индивидуальным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авторизированным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доступом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к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совокупности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ресурсов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технологий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соответствующих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технологических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средств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обеспечивающих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освоение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обучающимися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основного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общего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образования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полном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объеме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независимо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от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мест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нахождения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которой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имеется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доступ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к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сети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Интернет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как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на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территории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Организации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так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за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ее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пределами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(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далее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-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электронная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информационно-образовательная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среда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Реализация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основного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общего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образования с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применением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дистанционных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технологий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осуществляется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соответствии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с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Гигиеническими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нормативами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Санитарно-эпидемиологическими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требованиями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Условия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для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функционирования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информационно-образовательной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могут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быть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обеспечены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ресурсами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организаций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Электронная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информационно-образовательная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среда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Организации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должна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обеспечивать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:</a:t>
            </a:r>
            <a:endParaRPr sz="1200" b="1" dirty="0"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доступ</a:t>
            </a:r>
            <a:r>
              <a:rPr sz="1200" b="1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планам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рабочим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программам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предметов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курсов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(в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числе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внеурочной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деятельности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),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модулей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электронным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изданиям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электронным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ресурсам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указанным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рабочих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программах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предметов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курсов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(в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числе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внеурочной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деятельности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),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модулей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посредством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сети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Интернет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;</a:t>
            </a:r>
            <a:endParaRPr sz="1200" dirty="0">
              <a:latin typeface="Calibri"/>
              <a:cs typeface="Calibri"/>
            </a:endParaRPr>
          </a:p>
          <a:p>
            <a:pPr>
              <a:defRPr/>
            </a:pP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формирование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хранение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электронного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портфолио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обучающегося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в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том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числе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выполненных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им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работ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результатов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выполнения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работ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;</a:t>
            </a:r>
            <a:endParaRPr sz="1200" u="sng" dirty="0">
              <a:latin typeface="Calibri"/>
              <a:cs typeface="Calibri"/>
            </a:endParaRPr>
          </a:p>
          <a:p>
            <a:pPr>
              <a:defRPr/>
            </a:pP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фиксацию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хранение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информации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ходе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образовательного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процесса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результатов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промежуточной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аттестации и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результатов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освоения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программы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основного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sng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общего</a:t>
            </a:r>
            <a:r>
              <a:rPr sz="1200" b="0" i="0" u="sng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образования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;</a:t>
            </a:r>
            <a:endParaRPr sz="1200" dirty="0">
              <a:latin typeface="Calibri"/>
              <a:cs typeface="Calibri"/>
            </a:endParaRPr>
          </a:p>
          <a:p>
            <a:pPr>
              <a:defRPr/>
            </a:pP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проведение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учебных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занятий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процедуры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оценки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результатов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реализация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которых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предусмотрена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с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применением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обучения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дистанционных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технологий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;</a:t>
            </a:r>
            <a:endParaRPr sz="1200" dirty="0">
              <a:latin typeface="Calibri"/>
              <a:cs typeface="Calibri"/>
            </a:endParaRPr>
          </a:p>
          <a:p>
            <a:pPr>
              <a:defRPr/>
            </a:pP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взаимодействие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между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участниками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процесса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числе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посредством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сети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Интернет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Функционирование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информационно-образовательной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обеспечивается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соответствующими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средствами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ИКТ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квалификацией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работников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ее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использующих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поддерживающих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Функционирование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информационно-образовательной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должно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соответствовать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законодательству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Российской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Федерации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Условия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использования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информационно-образовательной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должны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обеспечивать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безопасность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хранения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участниках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отношений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безопасность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цифровых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ресурсов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используемых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Организацией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реализации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программ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основного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общего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образования,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безопасность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организации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образовательной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деятельности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соответствии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с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Гигиеническими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нормативами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Санитарно-эпидемиологическими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требованиями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Условия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для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функционирования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электронной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информационно-образовательной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среды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могут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быть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обеспечены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ресурсами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иных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организаций</a:t>
            </a:r>
            <a:r>
              <a:rPr sz="1200" b="0" i="0" u="none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....</a:t>
            </a:r>
            <a:endParaRPr sz="1200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2000" b="1" dirty="0"/>
              <a:t>(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пп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. 35.3-35.4,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Федерального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государственного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образовательного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стандарта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основного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общего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образования</a:t>
            </a:r>
            <a:r>
              <a:rPr sz="2000" b="1" dirty="0"/>
              <a:t>. </a:t>
            </a:r>
            <a:r>
              <a:rPr sz="2000" b="1" dirty="0" err="1"/>
              <a:t>Утвержден</a:t>
            </a:r>
            <a:r>
              <a:rPr sz="2000" b="1" dirty="0"/>
              <a:t> </a:t>
            </a:r>
            <a:r>
              <a:rPr sz="2000" b="1" u="sng" dirty="0" err="1">
                <a:solidFill>
                  <a:schemeClr val="hlink"/>
                </a:solidFill>
                <a:hlinkClick r:id="rId3" tooltip="https://www.garant.ru/products/ipo/prime/doc/401333920/#0"/>
              </a:rPr>
              <a:t>приказом</a:t>
            </a:r>
            <a:r>
              <a:rPr sz="2000" b="1" dirty="0"/>
              <a:t> 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Министерства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просвещения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Российской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Федерации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от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31 </a:t>
            </a:r>
            <a:r>
              <a:rPr sz="2000" b="1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мая</a:t>
            </a:r>
            <a:r>
              <a:rPr sz="2000" b="1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2021 г. № 287</a:t>
            </a:r>
            <a:r>
              <a:rPr sz="2000" b="1" dirty="0"/>
              <a:t>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Разделы положения</a:t>
            </a:r>
            <a:r>
              <a:rPr lang="ru-RU"/>
              <a:t> об ЭИОС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09598" y="1479982"/>
            <a:ext cx="10972800" cy="512278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200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2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Примеры положения об ЭИОС школы (</a:t>
            </a:r>
            <a:r>
              <a:rPr lang="ru-RU" sz="2400" b="0" i="0" u="sng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hlinkClick r:id="rId2" tooltip="https://r1.nubex.ru/s2195-28f/f8435_0c/Положение об электронной информационно-образовательной среды.pdf"/>
              </a:rPr>
              <a:t>МАОУ Лицей №9 </a:t>
            </a:r>
            <a:r>
              <a:rPr lang="ru-RU" sz="2400" b="0" i="0" u="sng" strike="noStrike" cap="none" spc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hlinkClick r:id="rId2" tooltip="https://r1.nubex.ru/s2195-28f/f8435_0c/Положение об электронной информационно-образовательной среды.pdf"/>
              </a:rPr>
              <a:t>г.Новосибирска</a:t>
            </a:r>
            <a:r>
              <a:rPr lang="ru-RU" sz="2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; </a:t>
            </a:r>
            <a:r>
              <a:rPr lang="ru-RU" sz="2400" b="0" i="0" u="sng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hlinkClick r:id="rId3" tooltip="https://sch12-uray.gosuslugi.ru/netcat_files/190/2642/Polozhenie_ob_elektronnoy_informatsionno_obrazovatel_noy_srede.pdf"/>
              </a:rPr>
              <a:t>МБОУ СОШ №12 ХМАО</a:t>
            </a:r>
            <a:r>
              <a:rPr lang="ru-RU" sz="2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)</a:t>
            </a:r>
            <a:endParaRPr sz="2400" dirty="0"/>
          </a:p>
          <a:p>
            <a:pPr marL="0" indent="0">
              <a:buFont typeface="Arial"/>
              <a:buNone/>
              <a:defRPr/>
            </a:pPr>
            <a:r>
              <a:rPr lang="ru-RU" sz="24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Включить в положение: 	</a:t>
            </a:r>
            <a:r>
              <a:rPr lang="ru-RU" sz="2400" b="1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ФГИС «Моя школа» </a:t>
            </a:r>
            <a:r>
              <a:rPr lang="ru-RU" sz="2400" b="1" i="0" u="sng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4" tooltip="https://myschool.edu.ru/"/>
              </a:rPr>
              <a:t>https://myschool.edu.ru/</a:t>
            </a:r>
            <a:r>
              <a:rPr lang="ru-RU" sz="2400" b="1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/>
          </a:p>
          <a:p>
            <a:pPr marL="0" indent="0">
              <a:buFont typeface="Arial"/>
              <a:buNone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				ГИС НСО «Электронная школа» </a:t>
            </a:r>
            <a:r>
              <a:rPr lang="ru-RU" sz="2400" b="1" i="0" u="sng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5" tooltip="https://school.nso.ru/authorize"/>
              </a:rPr>
              <a:t>https://school.nso.ru/</a:t>
            </a:r>
            <a:endParaRPr sz="2400" b="1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Разделы положения:</a:t>
            </a:r>
            <a:endParaRPr sz="2400" b="1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39821" indent="-239821">
              <a:buFont typeface="Arial"/>
              <a:buAutoNum type="arabicPeriod"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Общие положения</a:t>
            </a:r>
            <a:endParaRPr sz="2400" b="1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39821" indent="-239821">
              <a:buFont typeface="Arial"/>
              <a:buAutoNum type="arabicPeriod"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Назначение, цели и задачи ЭИОС</a:t>
            </a:r>
            <a:endParaRPr sz="2400" b="1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39821" indent="-239821">
              <a:buFont typeface="Arial"/>
              <a:buAutoNum type="arabicPeriod"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Ресурсы ЭИОС или Структура ЭИОС</a:t>
            </a:r>
            <a:endParaRPr sz="2400" b="1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–"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Электронные библиотечные ресурсы;</a:t>
            </a:r>
            <a:endParaRPr sz="2400" b="1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–"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Электронные информационные ресурсы (официальный сайт ОО; корпоративная почта; локальная сеть ОО; ФГИС «Моя школа», ГИС НСО «Электронная школа», ИКОП </a:t>
            </a:r>
            <a:r>
              <a:rPr lang="ru-RU" sz="2400" b="1" i="0" u="none" strike="noStrike" cap="none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Сферум</a:t>
            </a: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и др</a:t>
            </a:r>
            <a:r>
              <a:rPr lang="ru-RU" sz="2400" b="1" i="0" u="none" strike="noStrike" cap="none" spc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.), </a:t>
            </a:r>
            <a:r>
              <a:rPr lang="ru-RU" sz="2400" b="1" i="0" u="none" strike="noStrike" cap="none" spc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не использовать иностранные мессенджеры: </a:t>
            </a:r>
            <a:r>
              <a:rPr lang="en-US" sz="2400" b="1" i="0" u="none" strike="noStrike" cap="none" spc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WhatsApp, Telegram</a:t>
            </a:r>
            <a:r>
              <a:rPr lang="ru-RU" sz="2400" b="1" i="0" u="none" strike="noStrike" cap="none" spc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2400" b="1" i="0" u="none" strike="noStrike" cap="none" spc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Zoom</a:t>
            </a:r>
            <a:r>
              <a:rPr lang="ru-RU" sz="2400" b="1" i="0" u="none" strike="noStrike" cap="none" spc="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и др.</a:t>
            </a:r>
            <a:endParaRPr sz="2400" b="1" i="0" u="none" strike="noStrike" cap="none" spc="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4. Требования к функционированию ЭИОС</a:t>
            </a:r>
            <a:endParaRPr sz="2400" b="1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5. Порядок доступа к ЭИОС, ответственность пользователей</a:t>
            </a:r>
            <a:endParaRPr sz="2400" b="1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6. Способы и порядок поддержки пользователей ЭИОС</a:t>
            </a:r>
            <a:endParaRPr sz="2400" b="1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7. Порядок внесения изменений в состав ресурсов ЭИОС</a:t>
            </a:r>
            <a:endParaRPr sz="2400" b="1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24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8. Заключительные положения</a:t>
            </a:r>
            <a:endParaRPr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3843460" name="Заголовок 1"/>
          <p:cNvSpPr>
            <a:spLocks noGrp="1"/>
          </p:cNvSpPr>
          <p:nvPr>
            <p:ph type="title"/>
          </p:nvPr>
        </p:nvSpPr>
        <p:spPr bwMode="auto">
          <a:xfrm>
            <a:off x="65679" y="274637"/>
            <a:ext cx="11516719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/>
              <a:t>3. Наличие доступа к цифровой (электронной) библиотеке и (или) иным электронным образовательным ресурсам</a:t>
            </a:r>
          </a:p>
        </p:txBody>
      </p:sp>
      <p:sp>
        <p:nvSpPr>
          <p:cNvPr id="1111765235" name="Объект 2"/>
          <p:cNvSpPr>
            <a:spLocks noGrp="1"/>
          </p:cNvSpPr>
          <p:nvPr>
            <p:ph idx="1"/>
          </p:nvPr>
        </p:nvSpPr>
        <p:spPr bwMode="auto">
          <a:xfrm>
            <a:off x="121944" y="1877628"/>
            <a:ext cx="6075655" cy="4525962"/>
          </a:xfrm>
        </p:spPr>
        <p:txBody>
          <a:bodyPr/>
          <a:lstStyle/>
          <a:p>
            <a:pPr>
              <a:defRPr/>
            </a:pPr>
            <a:r>
              <a:rPr lang="ru-RU" sz="3200" b="0" i="0" u="sng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2" tooltip="https://school.nso.ru/online-edu"/>
              </a:rPr>
              <a:t>https://school.nso.ru/online-edu</a:t>
            </a:r>
            <a:r>
              <a:rPr/>
              <a:t> </a:t>
            </a:r>
          </a:p>
          <a:p>
            <a:pPr>
              <a:defRPr/>
            </a:pPr>
            <a:endParaRPr/>
          </a:p>
        </p:txBody>
      </p:sp>
      <p:pic>
        <p:nvPicPr>
          <p:cNvPr id="1439689429" name="Рисунок 14396894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9247" y="2943433"/>
            <a:ext cx="4504593" cy="3671144"/>
          </a:xfrm>
          <a:prstGeom prst="rect">
            <a:avLst/>
          </a:prstGeom>
        </p:spPr>
      </p:pic>
      <p:sp>
        <p:nvSpPr>
          <p:cNvPr id="59627162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2016342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lang="ru-RU" sz="2800" b="0" i="0" u="sng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4" tooltip="https://lib.edu54.ru/"/>
              </a:rPr>
              <a:t>https://lib.edu54.ru/</a:t>
            </a:r>
            <a:r>
              <a:rPr lang="en-US"/>
              <a:t> 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1133834166" name="Рисунок 113383416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98340" y="2943433"/>
            <a:ext cx="4688722" cy="3680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98742018" name="Рисунок 8987420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2888" y="2635558"/>
            <a:ext cx="6122804" cy="2589135"/>
          </a:xfrm>
          <a:prstGeom prst="rect">
            <a:avLst/>
          </a:prstGeom>
        </p:spPr>
      </p:pic>
      <p:sp>
        <p:nvSpPr>
          <p:cNvPr id="119703881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/>
              <a:t>4. Наличие доступа к электронной системе учета обучающихся, учета и хранения их образовательных результатов </a:t>
            </a:r>
            <a:endParaRPr/>
          </a:p>
        </p:txBody>
      </p:sp>
      <p:sp>
        <p:nvSpPr>
          <p:cNvPr id="1423663380" name="Объект 3"/>
          <p:cNvSpPr>
            <a:spLocks noGrp="1"/>
          </p:cNvSpPr>
          <p:nvPr>
            <p:ph sz="half" idx="2"/>
          </p:nvPr>
        </p:nvSpPr>
        <p:spPr bwMode="auto">
          <a:xfrm>
            <a:off x="5965630" y="2025588"/>
            <a:ext cx="5616765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/>
              <a:t>С 15.09.2023 вход в электронную школу будет осуществляться через портал «Госуслуги»</a:t>
            </a:r>
          </a:p>
          <a:p>
            <a:pPr>
              <a:defRPr/>
            </a:pPr>
            <a:r>
              <a:rPr/>
              <a:t>Инструкция по созданию учетной записи для ребенка - </a:t>
            </a:r>
            <a:r>
              <a:rPr lang="ru-RU" sz="2800" b="0" i="0" u="sng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3" tooltip="https://www.gosuslugi.ru/help/faq/login_child/102380"/>
              </a:rPr>
              <a:t>https://www.gosuslugi.ru/help/faq/login_child/102380</a:t>
            </a:r>
            <a:r>
              <a:rPr/>
              <a:t> </a:t>
            </a:r>
          </a:p>
        </p:txBody>
      </p:sp>
      <p:sp>
        <p:nvSpPr>
          <p:cNvPr id="1156292493" name="Объект 2"/>
          <p:cNvSpPr>
            <a:spLocks noGrp="1"/>
          </p:cNvSpPr>
          <p:nvPr/>
        </p:nvSpPr>
        <p:spPr bwMode="auto">
          <a:xfrm>
            <a:off x="121942" y="1877627"/>
            <a:ext cx="6075654" cy="4525961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0" i="0" u="sng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4" tooltip="https://school.nso.ru/online-edu"/>
              </a:rPr>
              <a:t>https://school.nso.ru/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1476</Words>
  <Application>Microsoft Office PowerPoint</Application>
  <DocSecurity>0</DocSecurity>
  <PresentationFormat>Широкоэкранный</PresentationFormat>
  <Paragraphs>108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Turtle</vt:lpstr>
      <vt:lpstr>Презентация PowerPoint</vt:lpstr>
      <vt:lpstr>Информационно-образовательная среда</vt:lpstr>
      <vt:lpstr>Главная страница подраздела «Материально-техническое обеспечение и оснащенность образовательного процесса» </vt:lpstr>
      <vt:lpstr>Доступ к сети «Интернет»</vt:lpstr>
      <vt:lpstr>Документы о доступе к сети «Интернет»</vt:lpstr>
      <vt:lpstr>2. Локальный нормативный акт об электронной информационно-образовательной среде  (положение об ЭИОС)</vt:lpstr>
      <vt:lpstr>Разделы положения об ЭИОС школы</vt:lpstr>
      <vt:lpstr>3. Наличие доступа к цифровой (электронной) библиотеке и (или) иным электронным образовательным ресурсам</vt:lpstr>
      <vt:lpstr>4. Наличие доступа к электронной системе учета обучающихся, учета и хранения их образовательных результатов </vt:lpstr>
      <vt:lpstr>5. Наличие доступа к электронному портфолио обучающихся</vt:lpstr>
      <vt:lpstr>6. Наличие доступа к учебному плану, рабочим программам учебных предметов, учебных курсов (в том числе внеурочной деятельности), учебных модулей среднего общего образования</vt:lpstr>
      <vt:lpstr>7. Личный кабинет в ФГИС «Моя школа»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аккредитационному мониторингу раздела  «Материально-техническое обеспечение и оснащенность образовательного процесса»</dc:title>
  <dc:subject/>
  <dc:creator/>
  <cp:keywords/>
  <dc:description/>
  <cp:lastModifiedBy>Ким Неля Андреевна</cp:lastModifiedBy>
  <cp:revision>32</cp:revision>
  <cp:lastPrinted>2023-09-13T07:11:48Z</cp:lastPrinted>
  <dcterms:created xsi:type="dcterms:W3CDTF">2012-12-03T06:56:55Z</dcterms:created>
  <dcterms:modified xsi:type="dcterms:W3CDTF">2023-09-13T07:54:06Z</dcterms:modified>
  <cp:category/>
  <dc:identifier/>
  <cp:contentStatus/>
  <dc:language/>
  <cp:version/>
</cp:coreProperties>
</file>